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82" r:id="rId3"/>
    <p:sldId id="273" r:id="rId4"/>
    <p:sldId id="283" r:id="rId5"/>
    <p:sldId id="259" r:id="rId6"/>
    <p:sldId id="260" r:id="rId7"/>
    <p:sldId id="263" r:id="rId8"/>
    <p:sldId id="264" r:id="rId9"/>
    <p:sldId id="265" r:id="rId10"/>
    <p:sldId id="266" r:id="rId11"/>
    <p:sldId id="267" r:id="rId12"/>
    <p:sldId id="268" r:id="rId13"/>
    <p:sldId id="269" r:id="rId14"/>
    <p:sldId id="270" r:id="rId15"/>
    <p:sldId id="271" r:id="rId16"/>
    <p:sldId id="272" r:id="rId17"/>
  </p:sldIdLst>
  <p:sldSz cx="24387175" cy="13716000"/>
  <p:notesSz cx="13716000" cy="24387175"/>
  <p:embeddedFontLst>
    <p:embeddedFont>
      <p:font typeface="Calibri" panose="020F0502020204030204" pitchFamily="34" charset="0"/>
      <p:regular r:id="rId19"/>
      <p:bold r:id="rId20"/>
      <p:italic r:id="rId21"/>
      <p:boldItalic r:id="rId22"/>
    </p:embeddedFont>
    <p:embeddedFont>
      <p:font typeface="Poppins" panose="020B0604020202020204" charset="0"/>
      <p:regular r:id="rId23"/>
      <p:bold r:id="rId24"/>
      <p:italic r:id="rId25"/>
      <p:boldItalic r:id="rId26"/>
    </p:embeddedFont>
    <p:embeddedFont>
      <p:font typeface="Rajdhani SemiBold" panose="020B0604020202020204" charset="0"/>
      <p:regular r:id="rId27"/>
      <p:bold r:id="rId28"/>
    </p:embeddedFont>
    <p:embeddedFont>
      <p:font typeface="Rajdhani" panose="020B0604020202020204" charset="0"/>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3552" autoAdjust="0"/>
  </p:normalViewPr>
  <p:slideViewPr>
    <p:cSldViewPr snapToGrid="0">
      <p:cViewPr varScale="1">
        <p:scale>
          <a:sx n="20" d="100"/>
          <a:sy n="20" d="100"/>
        </p:scale>
        <p:origin x="189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980842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Instead of having strictly positive or negative pairs of sentences, we assume pairs of</a:t>
            </a:r>
            <a:r>
              <a:rPr lang="en-US" baseline="0" dirty="0" smtClean="0"/>
              <a:t> </a:t>
            </a:r>
            <a:r>
              <a:rPr lang="en-US" dirty="0" smtClean="0"/>
              <a:t>sentences that are similar or dissimilar to a certain degree. Typically, this value lies</a:t>
            </a:r>
          </a:p>
          <a:p>
            <a:pPr marL="0" lvl="0" indent="0" algn="l" rtl="0">
              <a:spcBef>
                <a:spcPts val="0"/>
              </a:spcBef>
              <a:spcAft>
                <a:spcPts val="0"/>
              </a:spcAft>
              <a:buNone/>
            </a:pPr>
            <a:r>
              <a:rPr lang="en-US" dirty="0" smtClean="0"/>
              <a:t>between 0 and 1 to indicate dissimilarity and similarity, respectively</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After having generated these positive and negative pairs, we calculate their </a:t>
            </a:r>
            <a:r>
              <a:rPr lang="en-US" dirty="0" err="1" smtClean="0"/>
              <a:t>embeddings</a:t>
            </a:r>
            <a:r>
              <a:rPr lang="en-US" baseline="0" dirty="0" smtClean="0"/>
              <a:t> </a:t>
            </a:r>
            <a:r>
              <a:rPr lang="en-US" dirty="0" smtClean="0"/>
              <a:t>and apply cosine similarity. These similarity scores are then used to answer</a:t>
            </a:r>
          </a:p>
          <a:p>
            <a:pPr marL="0" lvl="0" indent="0" algn="l" rtl="0">
              <a:spcBef>
                <a:spcPts val="0"/>
              </a:spcBef>
              <a:spcAft>
                <a:spcPts val="0"/>
              </a:spcAft>
              <a:buNone/>
            </a:pPr>
            <a:r>
              <a:rPr lang="en-US" dirty="0" smtClean="0"/>
              <a:t>the question, are these pairs negative or positive? In other words, it is treated as a</a:t>
            </a:r>
            <a:r>
              <a:rPr lang="en-US" baseline="0" dirty="0" smtClean="0"/>
              <a:t> </a:t>
            </a:r>
            <a:r>
              <a:rPr lang="en-US" dirty="0" smtClean="0"/>
              <a:t>classification task and we can use cross-entropy loss to optimize the model.</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8799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410682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37567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63.png"/><Relationship Id="rId5" Type="http://schemas.openxmlformats.org/officeDocument/2006/relationships/image" Target="../media/image10.png"/><Relationship Id="rId10"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68.png"/><Relationship Id="rId5" Type="http://schemas.openxmlformats.org/officeDocument/2006/relationships/image" Target="../media/image10.png"/><Relationship Id="rId10" Type="http://schemas.openxmlformats.org/officeDocument/2006/relationships/image" Target="../media/image67.png"/><Relationship Id="rId4" Type="http://schemas.openxmlformats.org/officeDocument/2006/relationships/image" Target="../media/image64.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28.png"/><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70.png"/><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69.png"/><Relationship Id="rId14" Type="http://schemas.openxmlformats.org/officeDocument/2006/relationships/image" Target="../media/image71.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75.png"/><Relationship Id="rId5" Type="http://schemas.openxmlformats.org/officeDocument/2006/relationships/image" Target="../media/image10.png"/><Relationship Id="rId10" Type="http://schemas.openxmlformats.org/officeDocument/2006/relationships/image" Target="../media/image74.png"/><Relationship Id="rId4" Type="http://schemas.openxmlformats.org/officeDocument/2006/relationships/image" Target="../media/image64.png"/><Relationship Id="rId9"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78.png"/><Relationship Id="rId12"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62.png"/><Relationship Id="rId5" Type="http://schemas.openxmlformats.org/officeDocument/2006/relationships/image" Target="../media/image10.png"/><Relationship Id="rId10" Type="http://schemas.openxmlformats.org/officeDocument/2006/relationships/image" Target="../media/image61.png"/><Relationship Id="rId4" Type="http://schemas.openxmlformats.org/officeDocument/2006/relationships/image" Target="../media/image76.png"/><Relationship Id="rId9" Type="http://schemas.openxmlformats.org/officeDocument/2006/relationships/image" Target="../media/image79.png"/></Relationships>
</file>

<file path=ppt/slides/_rels/slide1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83.png"/><Relationship Id="rId5" Type="http://schemas.openxmlformats.org/officeDocument/2006/relationships/image" Target="../media/image10.png"/><Relationship Id="rId10" Type="http://schemas.openxmlformats.org/officeDocument/2006/relationships/image" Target="../media/image82.png"/><Relationship Id="rId4" Type="http://schemas.openxmlformats.org/officeDocument/2006/relationships/image" Target="../media/image9.png"/><Relationship Id="rId9" Type="http://schemas.openxmlformats.org/officeDocument/2006/relationships/image" Target="../media/image78.png"/></Relationships>
</file>

<file path=ppt/slides/_rels/slide1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hyperlink" Target="https://www.instagram.com/eatemp._/" TargetMode="External"/><Relationship Id="rId18" Type="http://schemas.openxmlformats.org/officeDocument/2006/relationships/image" Target="../media/image92.png"/><Relationship Id="rId3" Type="http://schemas.openxmlformats.org/officeDocument/2006/relationships/image" Target="../media/image1.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hyperlink" Target="https://www.youtube.com/@eatemp" TargetMode="External"/><Relationship Id="rId2" Type="http://schemas.openxmlformats.org/officeDocument/2006/relationships/notesSlide" Target="../notesSlides/notesSlide16.xml"/><Relationship Id="rId16" Type="http://schemas.openxmlformats.org/officeDocument/2006/relationships/image" Target="../media/image91.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88.png"/><Relationship Id="rId5" Type="http://schemas.openxmlformats.org/officeDocument/2006/relationships/image" Target="../media/image51.png"/><Relationship Id="rId15" Type="http://schemas.openxmlformats.org/officeDocument/2006/relationships/hyperlink" Target="https://www.pinterest.com/eatempofficial/" TargetMode="External"/><Relationship Id="rId10" Type="http://schemas.openxmlformats.org/officeDocument/2006/relationships/image" Target="../media/image87.png"/><Relationship Id="rId19" Type="http://schemas.openxmlformats.org/officeDocument/2006/relationships/hyperlink" Target="https://www.tiktok.com/@eatemp.official" TargetMode="External"/><Relationship Id="rId4" Type="http://schemas.openxmlformats.org/officeDocument/2006/relationships/image" Target="../media/image50.png"/><Relationship Id="rId9" Type="http://schemas.openxmlformats.org/officeDocument/2006/relationships/image" Target="../media/image86.png"/><Relationship Id="rId1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5.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7.pn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1.png"/><Relationship Id="rId21" Type="http://schemas.openxmlformats.org/officeDocument/2006/relationships/image" Target="../media/image43.png"/><Relationship Id="rId7" Type="http://schemas.openxmlformats.org/officeDocument/2006/relationships/image" Target="../media/image20.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10.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19.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10.pn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18" name="Google Shape;18;p1"/>
          <p:cNvSpPr/>
          <p:nvPr/>
        </p:nvSpPr>
        <p:spPr>
          <a:xfrm>
            <a:off x="-11101187" y="3797300"/>
            <a:ext cx="1600400" cy="3314700"/>
          </a:xfrm>
          <a:prstGeom prst="rect">
            <a:avLst/>
          </a:prstGeom>
          <a:solidFill>
            <a:srgbClr val="257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1" descr=" "/>
          <p:cNvPicPr preferRelativeResize="0"/>
          <p:nvPr/>
        </p:nvPicPr>
        <p:blipFill rotWithShape="1">
          <a:blip r:embed="rId4">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057657" y="3372401"/>
            <a:ext cx="13179330"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Creating Text Embedding Models</a:t>
            </a:r>
            <a:endParaRPr sz="128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3212217" y="9574841"/>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a:t>
            </a:r>
            <a:r>
              <a:rPr lang="en-US" sz="6400" b="0" i="0" u="none" strike="noStrike" cap="none" dirty="0" smtClean="0">
                <a:solidFill>
                  <a:srgbClr val="FFFFFF"/>
                </a:solidFill>
                <a:latin typeface="Rajdhani SemiBold"/>
                <a:ea typeface="Rajdhani SemiBold"/>
                <a:cs typeface="Rajdhani SemiBold"/>
                <a:sym typeface="Rajdhani SemiBold"/>
              </a:rPr>
              <a:t>10</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5">
            <a:alphaModFix/>
          </a:blip>
          <a:srcRect/>
          <a:stretch/>
        </p:blipFill>
        <p:spPr>
          <a:xfrm>
            <a:off x="13793924" y="3225800"/>
            <a:ext cx="10250181" cy="8315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920244" y="1744133"/>
            <a:ext cx="19555835"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Contrastive learning</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742591" y="9984766"/>
            <a:ext cx="16419204" cy="2044949"/>
          </a:xfrm>
          <a:prstGeom prst="rect">
            <a:avLst/>
          </a:prstGeom>
          <a:noFill/>
          <a:ln>
            <a:noFill/>
          </a:ln>
        </p:spPr>
        <p:txBody>
          <a:bodyPr spcFirstLastPara="1" wrap="square" lIns="0" tIns="0" rIns="0" bIns="0" anchor="t" anchorCtr="0">
            <a:noAutofit/>
          </a:bodyPr>
          <a:lstStyle/>
          <a:p>
            <a:pPr lvl="0">
              <a:buClr>
                <a:srgbClr val="FFFFFF"/>
              </a:buClr>
              <a:buSzPts val="4800"/>
            </a:pPr>
            <a:r>
              <a:rPr lang="en-US" sz="4000" b="1" dirty="0">
                <a:solidFill>
                  <a:schemeClr val="bg1"/>
                </a:solidFill>
                <a:latin typeface="Calibri"/>
                <a:ea typeface="Calibri"/>
                <a:cs typeface="Calibri"/>
                <a:sym typeface="Calibri"/>
              </a:rPr>
              <a:t>Contrastive learning aims to teach an embedding model whether documents</a:t>
            </a:r>
          </a:p>
          <a:p>
            <a:pPr lvl="0">
              <a:buClr>
                <a:srgbClr val="FFFFFF"/>
              </a:buClr>
              <a:buSzPts val="4800"/>
            </a:pPr>
            <a:r>
              <a:rPr lang="en-US" sz="4000" b="1" dirty="0">
                <a:solidFill>
                  <a:schemeClr val="bg1"/>
                </a:solidFill>
                <a:latin typeface="Calibri"/>
                <a:ea typeface="Calibri"/>
                <a:cs typeface="Calibri"/>
                <a:sym typeface="Calibri"/>
              </a:rPr>
              <a:t>are similar or dissimilar. It does so by presenting groups of documents to a </a:t>
            </a:r>
            <a:r>
              <a:rPr lang="en-US" sz="4000" b="1" dirty="0" smtClean="0">
                <a:solidFill>
                  <a:schemeClr val="bg1"/>
                </a:solidFill>
                <a:latin typeface="Calibri"/>
                <a:ea typeface="Calibri"/>
                <a:cs typeface="Calibri"/>
                <a:sym typeface="Calibri"/>
              </a:rPr>
              <a:t>model that </a:t>
            </a:r>
            <a:r>
              <a:rPr lang="en-US" sz="4000" b="1" dirty="0">
                <a:solidFill>
                  <a:schemeClr val="bg1"/>
                </a:solidFill>
                <a:latin typeface="Calibri"/>
                <a:ea typeface="Calibri"/>
                <a:cs typeface="Calibri"/>
                <a:sym typeface="Calibri"/>
              </a:rPr>
              <a:t>are similar or dissimilar to a certain degree.</a:t>
            </a:r>
            <a:endParaRPr sz="40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p:cNvPicPr>
            <a:picLocks noChangeAspect="1"/>
          </p:cNvPicPr>
          <p:nvPr/>
        </p:nvPicPr>
        <p:blipFill>
          <a:blip r:embed="rId6"/>
          <a:stretch>
            <a:fillRect/>
          </a:stretch>
        </p:blipFill>
        <p:spPr>
          <a:xfrm>
            <a:off x="3585430" y="5773122"/>
            <a:ext cx="15692000" cy="3546164"/>
          </a:xfrm>
          <a:prstGeom prst="rect">
            <a:avLst/>
          </a:prstGeom>
        </p:spPr>
      </p:pic>
    </p:spTree>
    <p:extLst>
      <p:ext uri="{BB962C8B-B14F-4D97-AF65-F5344CB8AC3E}">
        <p14:creationId xmlns:p14="http://schemas.microsoft.com/office/powerpoint/2010/main" val="3634162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Contrastive learning</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436455" y="9684344"/>
            <a:ext cx="16828254" cy="1938992"/>
          </a:xfrm>
          <a:prstGeom prst="rect">
            <a:avLst/>
          </a:prstGeom>
        </p:spPr>
        <p:txBody>
          <a:bodyPr wrap="square">
            <a:spAutoFit/>
          </a:bodyPr>
          <a:lstStyle/>
          <a:p>
            <a:r>
              <a:rPr lang="en-US" sz="4000" b="1" dirty="0">
                <a:solidFill>
                  <a:schemeClr val="bg1"/>
                </a:solidFill>
                <a:latin typeface="MinionPro-It"/>
              </a:rPr>
              <a:t>Cosine similarity loss aims to minimize the cosine distance between </a:t>
            </a:r>
            <a:r>
              <a:rPr lang="en-US" sz="4000" b="1" dirty="0" smtClean="0">
                <a:solidFill>
                  <a:schemeClr val="bg1"/>
                </a:solidFill>
                <a:latin typeface="MinionPro-It"/>
              </a:rPr>
              <a:t>semantically similar </a:t>
            </a:r>
            <a:r>
              <a:rPr lang="en-US" sz="4000" b="1" dirty="0">
                <a:solidFill>
                  <a:schemeClr val="bg1"/>
                </a:solidFill>
                <a:latin typeface="MinionPro-It"/>
              </a:rPr>
              <a:t>sentences and to maximize the </a:t>
            </a:r>
            <a:r>
              <a:rPr lang="en-US" sz="4000" b="1" dirty="0" smtClean="0">
                <a:solidFill>
                  <a:schemeClr val="bg1"/>
                </a:solidFill>
                <a:latin typeface="MinionPro-It"/>
              </a:rPr>
              <a:t>distance between </a:t>
            </a:r>
            <a:r>
              <a:rPr lang="en-US" sz="4000" b="1" dirty="0">
                <a:solidFill>
                  <a:schemeClr val="bg1"/>
                </a:solidFill>
                <a:latin typeface="MinionPro-It"/>
              </a:rPr>
              <a:t>semantically </a:t>
            </a:r>
            <a:r>
              <a:rPr lang="en-US" sz="4000" b="1" dirty="0" smtClean="0">
                <a:solidFill>
                  <a:schemeClr val="bg1"/>
                </a:solidFill>
                <a:latin typeface="MinionPro-It"/>
              </a:rPr>
              <a:t>dissimilar sentences</a:t>
            </a:r>
            <a:r>
              <a:rPr lang="en-US" sz="4000" b="1" dirty="0">
                <a:solidFill>
                  <a:schemeClr val="bg1"/>
                </a:solidFill>
                <a:latin typeface="MinionPro-It"/>
              </a:rPr>
              <a:t>.</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5795911" y="3307256"/>
            <a:ext cx="6905676" cy="6255844"/>
          </a:xfrm>
          <a:prstGeom prst="rect">
            <a:avLst/>
          </a:prstGeom>
        </p:spPr>
      </p:pic>
    </p:spTree>
    <p:extLst>
      <p:ext uri="{BB962C8B-B14F-4D97-AF65-F5344CB8AC3E}">
        <p14:creationId xmlns:p14="http://schemas.microsoft.com/office/powerpoint/2010/main" val="169228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287461" y="10149694"/>
            <a:ext cx="16828254" cy="2554545"/>
          </a:xfrm>
          <a:prstGeom prst="rect">
            <a:avLst/>
          </a:prstGeom>
        </p:spPr>
        <p:txBody>
          <a:bodyPr wrap="square">
            <a:spAutoFit/>
          </a:bodyPr>
          <a:lstStyle/>
          <a:p>
            <a:r>
              <a:rPr lang="en-US" sz="4000" b="1" dirty="0">
                <a:solidFill>
                  <a:schemeClr val="bg1"/>
                </a:solidFill>
              </a:rPr>
              <a:t>Multiple negatives ranking loss aims to minimize the distance </a:t>
            </a:r>
            <a:r>
              <a:rPr lang="en-US" sz="4000" b="1" dirty="0" smtClean="0">
                <a:solidFill>
                  <a:schemeClr val="bg1"/>
                </a:solidFill>
              </a:rPr>
              <a:t>between related </a:t>
            </a:r>
            <a:r>
              <a:rPr lang="en-US" sz="4000" b="1" dirty="0">
                <a:solidFill>
                  <a:schemeClr val="bg1"/>
                </a:solidFill>
              </a:rPr>
              <a:t>pairs of text, such as questions and answers, and maximize the distance </a:t>
            </a:r>
            <a:r>
              <a:rPr lang="en-US" sz="4000" b="1" dirty="0" smtClean="0">
                <a:solidFill>
                  <a:schemeClr val="bg1"/>
                </a:solidFill>
              </a:rPr>
              <a:t>between unrelated </a:t>
            </a:r>
            <a:r>
              <a:rPr lang="en-US" sz="4000" b="1" dirty="0">
                <a:solidFill>
                  <a:schemeClr val="bg1"/>
                </a:solidFill>
              </a:rPr>
              <a:t>pairs, such as questions and unrelated answers.</a:t>
            </a:r>
            <a:endParaRPr lang="es-MX" sz="4000" b="1" dirty="0">
              <a:solidFill>
                <a:schemeClr val="bg1"/>
              </a:solidFill>
            </a:endParaRPr>
          </a:p>
        </p:txBody>
      </p:sp>
      <p:sp>
        <p:nvSpPr>
          <p:cNvPr id="25" name="Google Shape;42;p2"/>
          <p:cNvSpPr/>
          <p:nvPr/>
        </p:nvSpPr>
        <p:spPr>
          <a:xfrm>
            <a:off x="1435260" y="16256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s-MX" sz="12800" b="1" dirty="0" err="1">
                <a:solidFill>
                  <a:schemeClr val="bg1"/>
                </a:solidFill>
                <a:latin typeface="Calibri"/>
                <a:ea typeface="Calibri"/>
                <a:cs typeface="Calibri"/>
                <a:sym typeface="Calibri"/>
              </a:rPr>
              <a:t>Multiple</a:t>
            </a:r>
            <a:r>
              <a:rPr lang="es-MX" sz="12800" b="1" dirty="0">
                <a:solidFill>
                  <a:schemeClr val="bg1"/>
                </a:solidFill>
                <a:latin typeface="Calibri"/>
                <a:ea typeface="Calibri"/>
                <a:cs typeface="Calibri"/>
                <a:sym typeface="Calibri"/>
              </a:rPr>
              <a:t> </a:t>
            </a:r>
            <a:r>
              <a:rPr lang="es-MX" sz="12800" b="1" dirty="0" err="1">
                <a:solidFill>
                  <a:schemeClr val="bg1"/>
                </a:solidFill>
                <a:latin typeface="Calibri"/>
                <a:ea typeface="Calibri"/>
                <a:cs typeface="Calibri"/>
                <a:sym typeface="Calibri"/>
              </a:rPr>
              <a:t>negatives</a:t>
            </a:r>
            <a:r>
              <a:rPr lang="es-MX" sz="12800" b="1" dirty="0">
                <a:solidFill>
                  <a:schemeClr val="bg1"/>
                </a:solidFill>
                <a:latin typeface="Calibri"/>
                <a:ea typeface="Calibri"/>
                <a:cs typeface="Calibri"/>
                <a:sym typeface="Calibri"/>
              </a:rPr>
              <a:t> ranking </a:t>
            </a:r>
            <a:r>
              <a:rPr lang="es-MX" sz="12800" b="1" dirty="0" err="1">
                <a:solidFill>
                  <a:schemeClr val="bg1"/>
                </a:solidFill>
                <a:latin typeface="Calibri"/>
                <a:ea typeface="Calibri"/>
                <a:cs typeface="Calibri"/>
                <a:sym typeface="Calibri"/>
              </a:rPr>
              <a:t>loss</a:t>
            </a:r>
            <a:endParaRPr sz="12800" b="1" i="0" u="none" strike="noStrike" cap="none"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6"/>
          <a:stretch>
            <a:fillRect/>
          </a:stretch>
        </p:blipFill>
        <p:spPr>
          <a:xfrm>
            <a:off x="4701791" y="3940088"/>
            <a:ext cx="7264646" cy="6057205"/>
          </a:xfrm>
          <a:prstGeom prst="rect">
            <a:avLst/>
          </a:prstGeom>
        </p:spPr>
      </p:pic>
    </p:spTree>
    <p:extLst>
      <p:ext uri="{BB962C8B-B14F-4D97-AF65-F5344CB8AC3E}">
        <p14:creationId xmlns:p14="http://schemas.microsoft.com/office/powerpoint/2010/main" val="12343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11470</TotalTime>
  <Words>817</Words>
  <Application>Microsoft Office PowerPoint</Application>
  <PresentationFormat>Personalizado</PresentationFormat>
  <Paragraphs>114</Paragraphs>
  <Slides>16</Slides>
  <Notes>16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Calibri</vt:lpstr>
      <vt:lpstr>Poppins</vt:lpstr>
      <vt:lpstr>Arial</vt:lpstr>
      <vt:lpstr>Rajdhani SemiBold</vt:lpstr>
      <vt:lpstr>Rajdhani</vt:lpstr>
      <vt:lpstr>MinionPro-It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59</cp:revision>
  <dcterms:created xsi:type="dcterms:W3CDTF">2023-12-07T13:13:31Z</dcterms:created>
  <dcterms:modified xsi:type="dcterms:W3CDTF">2025-02-24T02:20:12Z</dcterms:modified>
</cp:coreProperties>
</file>